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7" r:id="rId2"/>
    <p:sldId id="309" r:id="rId3"/>
    <p:sldId id="310" r:id="rId4"/>
    <p:sldId id="311" r:id="rId5"/>
    <p:sldId id="317" r:id="rId6"/>
    <p:sldId id="321" r:id="rId7"/>
    <p:sldId id="318" r:id="rId8"/>
    <p:sldId id="319" r:id="rId9"/>
    <p:sldId id="320" r:id="rId10"/>
    <p:sldId id="26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7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676"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7939C81C-429A-4660-8A08-BAC2095E4459}" type="datetimeFigureOut">
              <a:rPr lang="en-US"/>
              <a:pPr/>
              <a:t>7/29/2020</a:t>
            </a:fld>
            <a:endParaRPr lang="en-US"/>
          </a:p>
        </p:txBody>
      </p:sp>
      <p:sp>
        <p:nvSpPr>
          <p:cNvPr id="1048677"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678"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9"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680"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fld id="{05DAA0DD-CA63-4319-B945-44A8A881633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A4CAE77-B8B1-49B7-9986-23DC29B73BCB}" type="datetime1">
              <a:rPr lang="en-US" smtClean="0"/>
              <a:pPr/>
              <a:t>7/29/2020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Author:RK</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9E3B3A6-35C4-4A4A-A93B-FEA2E3D83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15E1-6517-4DF2-87C5-84BAA2B375B7}" type="datetime1">
              <a:rPr lang="en-US" smtClean="0"/>
              <a:pPr/>
              <a:t>7/29/2020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763F6D62-F023-421D-8A7E-B561A86F0A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1599A8-CEA0-4EA6-AEBF-68186F8EDCBB}" type="datetime1">
              <a:rPr lang="en-US" smtClean="0"/>
              <a:pPr/>
              <a:t>7/29/2020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AFFF1EA8-75B9-4BFE-A5B1-639BA1B4E4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A26468A-707D-43B7-A2A2-6F6E66C6416E}" type="datetime1">
              <a:rPr lang="en-US" smtClean="0"/>
              <a:pPr/>
              <a:t>7/29/2020</a:t>
            </a:fld>
            <a:endParaRPr lang="en-US"/>
          </a:p>
        </p:txBody>
      </p:sp>
      <p:sp>
        <p:nvSpPr>
          <p:cNvPr id="9" name="Slide Number Placeholder 8"/>
          <p:cNvSpPr>
            <a:spLocks noGrp="1"/>
          </p:cNvSpPr>
          <p:nvPr>
            <p:ph type="sldNum" sz="quarter" idx="15"/>
          </p:nvPr>
        </p:nvSpPr>
        <p:spPr/>
        <p:txBody>
          <a:bodyPr rtlCol="0"/>
          <a:lstStyle/>
          <a:p>
            <a:fld id="{FE88FBAD-9DA8-472F-839A-428AD1F4DEE1}"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Author:RK</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442F78-5EBF-4453-A097-83F2C8DFCA84}" type="datetime1">
              <a:rPr lang="en-US" smtClean="0"/>
              <a:pPr/>
              <a:t>7/29/2020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Author:RK</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0ECD9A4-5F66-4780-BB8E-330017FFA7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7E1BEA8-81AC-4EAA-9B8B-C356D39A598C}" type="datetime1">
              <a:rPr lang="en-US" smtClean="0"/>
              <a:pPr/>
              <a:t>7/29/2020</a:t>
            </a:fld>
            <a:endParaRPr lang="en-US"/>
          </a:p>
        </p:txBody>
      </p:sp>
      <p:sp>
        <p:nvSpPr>
          <p:cNvPr id="6" name="Footer Placeholder 5"/>
          <p:cNvSpPr>
            <a:spLocks noGrp="1"/>
          </p:cNvSpPr>
          <p:nvPr>
            <p:ph type="ftr" sz="quarter" idx="11"/>
          </p:nvPr>
        </p:nvSpPr>
        <p:spPr/>
        <p:txBody>
          <a:bodyPr/>
          <a:lstStyle/>
          <a:p>
            <a:r>
              <a:rPr lang="en-US" smtClean="0"/>
              <a:t>Author:RK</a:t>
            </a:r>
            <a:endParaRPr lang="en-US"/>
          </a:p>
        </p:txBody>
      </p:sp>
      <p:sp>
        <p:nvSpPr>
          <p:cNvPr id="7" name="Slide Number Placeholder 6"/>
          <p:cNvSpPr>
            <a:spLocks noGrp="1"/>
          </p:cNvSpPr>
          <p:nvPr>
            <p:ph type="sldNum" sz="quarter" idx="12"/>
          </p:nvPr>
        </p:nvSpPr>
        <p:spPr/>
        <p:txBody>
          <a:bodyPr/>
          <a:lstStyle/>
          <a:p>
            <a:fld id="{51FE8A84-AF12-4731-A1E2-EE3C3AE8E11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F274DF4-1E11-4BE5-94EE-68DC7FD66A04}" type="datetime1">
              <a:rPr lang="en-US" smtClean="0"/>
              <a:pPr/>
              <a:t>7/29/2020</a:t>
            </a:fld>
            <a:endParaRPr lang="en-US"/>
          </a:p>
        </p:txBody>
      </p:sp>
      <p:sp>
        <p:nvSpPr>
          <p:cNvPr id="8" name="Footer Placeholder 7"/>
          <p:cNvSpPr>
            <a:spLocks noGrp="1"/>
          </p:cNvSpPr>
          <p:nvPr>
            <p:ph type="ftr" sz="quarter" idx="11"/>
          </p:nvPr>
        </p:nvSpPr>
        <p:spPr/>
        <p:txBody>
          <a:bodyPr/>
          <a:lstStyle/>
          <a:p>
            <a:r>
              <a:rPr lang="en-US" smtClean="0"/>
              <a:t>Author:RK</a:t>
            </a:r>
            <a:endParaRPr lang="en-US"/>
          </a:p>
        </p:txBody>
      </p:sp>
      <p:sp>
        <p:nvSpPr>
          <p:cNvPr id="9" name="Slide Number Placeholder 8"/>
          <p:cNvSpPr>
            <a:spLocks noGrp="1"/>
          </p:cNvSpPr>
          <p:nvPr>
            <p:ph type="sldNum" sz="quarter" idx="12"/>
          </p:nvPr>
        </p:nvSpPr>
        <p:spPr/>
        <p:txBody>
          <a:bodyPr/>
          <a:lstStyle/>
          <a:p>
            <a:fld id="{7E74873D-DF26-421D-BB7D-2443FD85D71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305D4A-26BC-4003-A6BB-1FE483E62D74}" type="datetime1">
              <a:rPr lang="en-US" smtClean="0"/>
              <a:pPr/>
              <a:t>7/29/2020</a:t>
            </a:fld>
            <a:endParaRPr lang="en-US"/>
          </a:p>
        </p:txBody>
      </p:sp>
      <p:sp>
        <p:nvSpPr>
          <p:cNvPr id="7" name="Slide Number Placeholder 6"/>
          <p:cNvSpPr>
            <a:spLocks noGrp="1"/>
          </p:cNvSpPr>
          <p:nvPr>
            <p:ph type="sldNum" sz="quarter" idx="11"/>
          </p:nvPr>
        </p:nvSpPr>
        <p:spPr/>
        <p:txBody>
          <a:bodyPr rtlCol="0"/>
          <a:lstStyle/>
          <a:p>
            <a:fld id="{1FF23CE0-A7BA-44DD-B5DD-50C48A27FB95}"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256AB-E1A6-415D-9F21-A517C3C15B98}" type="datetime1">
              <a:rPr lang="en-US" smtClean="0"/>
              <a:pPr/>
              <a:t>7/29/2020</a:t>
            </a:fld>
            <a:endParaRPr lang="en-US"/>
          </a:p>
        </p:txBody>
      </p:sp>
      <p:sp>
        <p:nvSpPr>
          <p:cNvPr id="3" name="Footer Placeholder 2"/>
          <p:cNvSpPr>
            <a:spLocks noGrp="1"/>
          </p:cNvSpPr>
          <p:nvPr>
            <p:ph type="ftr" sz="quarter" idx="11"/>
          </p:nvPr>
        </p:nvSpPr>
        <p:spPr/>
        <p:txBody>
          <a:bodyPr/>
          <a:lstStyle/>
          <a:p>
            <a:r>
              <a:rPr lang="en-US" smtClean="0"/>
              <a:t>Author:RK</a:t>
            </a:r>
            <a:endParaRPr lang="en-US"/>
          </a:p>
        </p:txBody>
      </p:sp>
      <p:sp>
        <p:nvSpPr>
          <p:cNvPr id="4" name="Slide Number Placeholder 3"/>
          <p:cNvSpPr>
            <a:spLocks noGrp="1"/>
          </p:cNvSpPr>
          <p:nvPr>
            <p:ph type="sldNum" sz="quarter" idx="12"/>
          </p:nvPr>
        </p:nvSpPr>
        <p:spPr/>
        <p:txBody>
          <a:bodyPr/>
          <a:lstStyle/>
          <a:p>
            <a:fld id="{331C3804-7DB4-49F8-98C7-D17834D2E2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526942A-22AA-43F1-BB1B-25EDD8605733}" type="datetime1">
              <a:rPr lang="en-US" smtClean="0"/>
              <a:pPr/>
              <a:t>7/29/2020</a:t>
            </a:fld>
            <a:endParaRPr lang="en-US"/>
          </a:p>
        </p:txBody>
      </p:sp>
      <p:sp>
        <p:nvSpPr>
          <p:cNvPr id="22" name="Slide Number Placeholder 21"/>
          <p:cNvSpPr>
            <a:spLocks noGrp="1"/>
          </p:cNvSpPr>
          <p:nvPr>
            <p:ph type="sldNum" sz="quarter" idx="15"/>
          </p:nvPr>
        </p:nvSpPr>
        <p:spPr/>
        <p:txBody>
          <a:bodyPr rtlCol="0"/>
          <a:lstStyle/>
          <a:p>
            <a:fld id="{5C23F445-A553-4D3F-BF04-A18E2120CA02}"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528B13-61B8-4B34-AE66-FAA20D62E9E3}" type="datetime1">
              <a:rPr lang="en-US" smtClean="0"/>
              <a:pPr/>
              <a:t>7/29/2020</a:t>
            </a:fld>
            <a:endParaRPr lang="en-US"/>
          </a:p>
        </p:txBody>
      </p:sp>
      <p:sp>
        <p:nvSpPr>
          <p:cNvPr id="18" name="Slide Number Placeholder 17"/>
          <p:cNvSpPr>
            <a:spLocks noGrp="1"/>
          </p:cNvSpPr>
          <p:nvPr>
            <p:ph type="sldNum" sz="quarter" idx="11"/>
          </p:nvPr>
        </p:nvSpPr>
        <p:spPr/>
        <p:txBody>
          <a:bodyPr rtlCol="0"/>
          <a:lstStyle/>
          <a:p>
            <a:fld id="{5F7CE51B-D314-4748-A7FB-C6BBF3CC08C9}"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77A13B-D29E-4A31-9A3D-BDF778EEE264}" type="datetime1">
              <a:rPr lang="en-US" smtClean="0"/>
              <a:pPr/>
              <a:t>7/29/2020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Author:RK</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30FFA0-8383-48F0-ABBC-CA0378A05A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5"/>
          <p:cNvSpPr>
            <a:spLocks noGrp="1"/>
          </p:cNvSpPr>
          <p:nvPr>
            <p:ph type="ctrTitle"/>
          </p:nvPr>
        </p:nvSpPr>
        <p:spPr>
          <a:xfrm>
            <a:off x="914400" y="457200"/>
            <a:ext cx="7924800" cy="26670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200" b="1" dirty="0" smtClean="0">
                <a:solidFill>
                  <a:srgbClr val="FF0000"/>
                </a:solidFill>
                <a:latin typeface="Calibri" pitchFamily="34" charset="0"/>
                <a:cs typeface="Calibri" pitchFamily="34" charset="0"/>
              </a:rPr>
              <a:t>Topic: </a:t>
            </a:r>
            <a:r>
              <a:rPr lang="en-US" sz="2200" b="1" dirty="0" smtClean="0">
                <a:solidFill>
                  <a:srgbClr val="FF0000"/>
                </a:solidFill>
                <a:latin typeface="Calibri" pitchFamily="34" charset="0"/>
                <a:cs typeface="Calibri" pitchFamily="34" charset="0"/>
              </a:rPr>
              <a:t>Insolvency Accounts – Concepts, Insolvency Act and Insolvency Procedure</a:t>
            </a:r>
            <a:endParaRPr lang="en-US" sz="2200" b="1" dirty="0">
              <a:solidFill>
                <a:srgbClr val="FF0000"/>
              </a:solidFill>
              <a:latin typeface="Calibri" pitchFamily="34" charset="0"/>
              <a:cs typeface="Calibri" pitchFamily="34" charset="0"/>
            </a:endParaRPr>
          </a:p>
        </p:txBody>
      </p:sp>
      <p:sp>
        <p:nvSpPr>
          <p:cNvPr id="1048594" name="Subtitle 2"/>
          <p:cNvSpPr>
            <a:spLocks noGrp="1"/>
          </p:cNvSpPr>
          <p:nvPr>
            <p:ph type="subTitle" idx="1"/>
          </p:nvPr>
        </p:nvSpPr>
        <p:spPr>
          <a:xfrm>
            <a:off x="1600200" y="2895600"/>
            <a:ext cx="6934200" cy="3200400"/>
          </a:xfrm>
        </p:spPr>
        <p:txBody>
          <a:bodyPr>
            <a:normAutofit/>
          </a:bodyPr>
          <a:lstStyle/>
          <a:p>
            <a:pPr algn="ctr" eaLnBrk="1" hangingPunct="1"/>
            <a:endParaRPr lang="en-US" sz="2200" b="1" u="sng" dirty="0">
              <a:solidFill>
                <a:srgbClr val="FFFF00"/>
              </a:solidFill>
            </a:endParaRPr>
          </a:p>
          <a:p>
            <a:pPr algn="ctr" eaLnBrk="1" hangingPunct="1"/>
            <a:r>
              <a:rPr lang="en-US" sz="2200" b="1" u="sng" dirty="0">
                <a:solidFill>
                  <a:schemeClr val="tx1"/>
                </a:solidFill>
              </a:rPr>
              <a:t>Prepared By</a:t>
            </a:r>
          </a:p>
          <a:p>
            <a:pPr algn="ctr" eaLnBrk="1" hangingPunct="1">
              <a:spcBef>
                <a:spcPts val="200"/>
              </a:spcBef>
            </a:pPr>
            <a:r>
              <a:rPr lang="en-US" sz="2200" b="1" dirty="0">
                <a:solidFill>
                  <a:srgbClr val="00B050"/>
                </a:solidFill>
              </a:rPr>
              <a:t> Dr. SHAHID IQBAL </a:t>
            </a:r>
          </a:p>
          <a:p>
            <a:pPr algn="ctr" eaLnBrk="1" hangingPunct="1">
              <a:spcBef>
                <a:spcPts val="200"/>
              </a:spcBef>
            </a:pPr>
            <a:r>
              <a:rPr lang="en-US" sz="2200" b="1" dirty="0">
                <a:solidFill>
                  <a:srgbClr val="00B050"/>
                </a:solidFill>
              </a:rPr>
              <a:t>Guest Faculty</a:t>
            </a:r>
          </a:p>
          <a:p>
            <a:pPr algn="ctr" eaLnBrk="1" hangingPunct="1">
              <a:spcBef>
                <a:spcPts val="200"/>
              </a:spcBef>
            </a:pPr>
            <a:r>
              <a:rPr lang="en-US" sz="2200" b="1" cap="none" dirty="0" smtClean="0">
                <a:solidFill>
                  <a:srgbClr val="00B050"/>
                </a:solidFill>
              </a:rPr>
              <a:t>Marwari College, </a:t>
            </a:r>
            <a:r>
              <a:rPr lang="en-US" sz="2200" b="1" dirty="0" err="1" smtClean="0">
                <a:solidFill>
                  <a:srgbClr val="00B050"/>
                </a:solidFill>
              </a:rPr>
              <a:t>D</a:t>
            </a:r>
            <a:r>
              <a:rPr lang="en-US" sz="2200" b="1" cap="none" dirty="0" err="1" smtClean="0">
                <a:solidFill>
                  <a:srgbClr val="00B050"/>
                </a:solidFill>
              </a:rPr>
              <a:t>arbhanga</a:t>
            </a:r>
            <a:r>
              <a:rPr lang="en-US" sz="2200" b="1" cap="none" dirty="0" smtClean="0">
                <a:solidFill>
                  <a:srgbClr val="00B050"/>
                </a:solidFill>
              </a:rPr>
              <a:t>,</a:t>
            </a:r>
          </a:p>
          <a:p>
            <a:pPr algn="ctr" eaLnBrk="1" hangingPunct="1">
              <a:spcBef>
                <a:spcPts val="200"/>
              </a:spcBef>
            </a:pPr>
            <a:r>
              <a:rPr lang="en-US" sz="2200" b="1" cap="none" dirty="0" smtClean="0">
                <a:solidFill>
                  <a:srgbClr val="00B050"/>
                </a:solidFill>
              </a:rPr>
              <a:t>Mobile no. and </a:t>
            </a:r>
            <a:r>
              <a:rPr lang="en-US" sz="2200" b="1" dirty="0" err="1" smtClean="0">
                <a:solidFill>
                  <a:srgbClr val="00B050"/>
                </a:solidFill>
              </a:rPr>
              <a:t>W</a:t>
            </a:r>
            <a:r>
              <a:rPr lang="en-US" sz="2200" b="1" cap="none" dirty="0" err="1" smtClean="0">
                <a:solidFill>
                  <a:srgbClr val="00B050"/>
                </a:solidFill>
              </a:rPr>
              <a:t>hatsup</a:t>
            </a:r>
            <a:r>
              <a:rPr lang="en-US" sz="2200" b="1" cap="none" dirty="0" smtClean="0">
                <a:solidFill>
                  <a:srgbClr val="00B050"/>
                </a:solidFill>
              </a:rPr>
              <a:t> no. : 7004160257</a:t>
            </a:r>
          </a:p>
          <a:p>
            <a:pPr algn="ctr" eaLnBrk="1" hangingPunct="1">
              <a:spcBef>
                <a:spcPts val="200"/>
              </a:spcBef>
            </a:pPr>
            <a:r>
              <a:rPr lang="en-US" sz="2200" b="1" cap="none" dirty="0" smtClean="0">
                <a:solidFill>
                  <a:srgbClr val="00B050"/>
                </a:solidFill>
              </a:rPr>
              <a:t>Email ID: shahidlnmu@gmail.Com</a:t>
            </a:r>
          </a:p>
          <a:p>
            <a:pPr algn="ctr" eaLnBrk="1" hangingPunct="1">
              <a:spcBef>
                <a:spcPts val="200"/>
              </a:spcBef>
            </a:pPr>
            <a:endParaRPr lang="en-US" sz="2200" b="1" dirty="0">
              <a:solidFill>
                <a:srgbClr val="FF0000"/>
              </a:solidFill>
            </a:endParaRPr>
          </a:p>
          <a:p>
            <a:pPr algn="ctr" eaLnBrk="1" hangingPunct="1"/>
            <a:endParaRPr lang="en-US" sz="2200" b="1" dirty="0">
              <a:solidFill>
                <a:srgbClr val="FF0000"/>
              </a:solidFill>
            </a:endParaRPr>
          </a:p>
        </p:txBody>
      </p:sp>
      <p:sp>
        <p:nvSpPr>
          <p:cNvPr id="1048595" name="Slide Number Placeholder 4"/>
          <p:cNvSpPr>
            <a:spLocks noGrp="1"/>
          </p:cNvSpPr>
          <p:nvPr>
            <p:ph type="sldNum" sz="quarter" idx="12"/>
          </p:nvPr>
        </p:nvSpPr>
        <p:spPr/>
        <p:txBody>
          <a:bodyPr/>
          <a:lstStyle/>
          <a:p>
            <a:fld id="{E4B983EA-4DB7-458D-B9AE-3F22BC91E938}" type="slidenum">
              <a:rPr lang="en-US"/>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
        <p:nvSpPr>
          <p:cNvPr id="1048618" name="Slide Number Placeholder 5"/>
          <p:cNvSpPr>
            <a:spLocks noGrp="1"/>
          </p:cNvSpPr>
          <p:nvPr>
            <p:ph type="sldNum" sz="quarter" idx="15"/>
          </p:nvPr>
        </p:nvSpPr>
        <p:spPr/>
        <p:txBody>
          <a:bodyPr>
            <a:normAutofit/>
          </a:bodyPr>
          <a:lstStyle/>
          <a:p>
            <a:fld id="{BEFF15C5-7A37-4B5C-9F13-4DD073D7DC40}" type="slidenum">
              <a:rPr lang="en-US" smtClean="0"/>
              <a:pPr/>
              <a:t>10</a:t>
            </a:fld>
            <a:endParaRPr lang="en-US" dirty="0"/>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2</a:t>
            </a:fld>
            <a:endParaRPr lang="en-US" dirty="0"/>
          </a:p>
        </p:txBody>
      </p:sp>
      <p:sp>
        <p:nvSpPr>
          <p:cNvPr id="5" name="Rectangle 3"/>
          <p:cNvSpPr/>
          <p:nvPr/>
        </p:nvSpPr>
        <p:spPr>
          <a:xfrm>
            <a:off x="381000" y="304801"/>
            <a:ext cx="8534400" cy="6063198"/>
          </a:xfrm>
          <a:prstGeom prst="rect">
            <a:avLst/>
          </a:prstGeom>
        </p:spPr>
        <p:txBody>
          <a:bodyPr wrap="square">
            <a:spAutoFit/>
          </a:bodyPr>
          <a:lstStyle/>
          <a:p>
            <a:pPr algn="just"/>
            <a:r>
              <a:rPr lang="en-US" sz="2800" b="1" dirty="0" smtClean="0">
                <a:solidFill>
                  <a:srgbClr val="FF0000"/>
                </a:solidFill>
                <a:latin typeface="Calibri" pitchFamily="34" charset="0"/>
                <a:cs typeface="Calibri" pitchFamily="34" charset="0"/>
              </a:rPr>
              <a:t>Meaning of Insolvent</a:t>
            </a:r>
          </a:p>
          <a:p>
            <a:pPr algn="just"/>
            <a:r>
              <a:rPr lang="en-US" sz="2400" b="1" dirty="0" smtClean="0">
                <a:latin typeface="Calibri" pitchFamily="34" charset="0"/>
                <a:cs typeface="Calibri" pitchFamily="34" charset="0"/>
              </a:rPr>
              <a:t> </a:t>
            </a: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Normally, a person is said to be insolvent when he is unable to pay his debts as they fall due because his liabilities exceed his assets. In other words, when a person becomes heavily indebted due to various reasons and it becomes impossible for him to pay his debts fully, he takes shelter under the Insolvency Act.</a:t>
            </a:r>
          </a:p>
          <a:p>
            <a:pPr algn="just"/>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In other words, “a person is said to be insolvent when he commits an act of insolvency, i.e., refuses to discharge a debt of Rs. 500 or more; transfer all or substantially all his property to a third person with the intent to defeat or delay his creditors; remains out of India, departs from India, departs from his dwelling house, secludes himself with the intent to defeat or delay his creditors; notifies his creditors that the payment has been suspended or is about to be suspended, etc.”</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3</a:t>
            </a:fld>
            <a:endParaRPr lang="en-US" dirty="0"/>
          </a:p>
        </p:txBody>
      </p:sp>
      <p:sp>
        <p:nvSpPr>
          <p:cNvPr id="5" name="Rectangle 3"/>
          <p:cNvSpPr/>
          <p:nvPr/>
        </p:nvSpPr>
        <p:spPr>
          <a:xfrm>
            <a:off x="381000" y="304801"/>
            <a:ext cx="8229600" cy="5693866"/>
          </a:xfrm>
          <a:prstGeom prst="rect">
            <a:avLst/>
          </a:prstGeom>
        </p:spPr>
        <p:txBody>
          <a:bodyPr wrap="square">
            <a:spAutoFit/>
          </a:bodyPr>
          <a:lstStyle/>
          <a:p>
            <a:pPr algn="just"/>
            <a:r>
              <a:rPr lang="en-US" sz="2800" b="1" dirty="0" smtClean="0">
                <a:solidFill>
                  <a:srgbClr val="FF0000"/>
                </a:solidFill>
                <a:latin typeface="Calibri" pitchFamily="34" charset="0"/>
                <a:cs typeface="Calibri" pitchFamily="34" charset="0"/>
              </a:rPr>
              <a:t>Definition of Insolvent</a:t>
            </a:r>
            <a:endParaRPr lang="en-US" sz="2800" dirty="0" smtClean="0">
              <a:solidFill>
                <a:srgbClr val="FF0000"/>
              </a:solidFill>
              <a:latin typeface="Calibri" pitchFamily="34" charset="0"/>
              <a:cs typeface="Calibri" pitchFamily="34" charset="0"/>
            </a:endParaRPr>
          </a:p>
          <a:p>
            <a:pPr algn="just"/>
            <a:r>
              <a:rPr lang="en-US" sz="2800" dirty="0" smtClean="0">
                <a:latin typeface="Calibri" pitchFamily="34" charset="0"/>
                <a:cs typeface="Calibri" pitchFamily="34" charset="0"/>
              </a:rPr>
              <a:t> </a:t>
            </a:r>
          </a:p>
          <a:p>
            <a:pPr algn="just"/>
            <a:r>
              <a:rPr lang="en-US" sz="2800" dirty="0" smtClean="0">
                <a:latin typeface="Calibri" pitchFamily="34" charset="0"/>
                <a:cs typeface="Calibri" pitchFamily="34" charset="0"/>
              </a:rPr>
              <a:t>A person, who fulfils the </a:t>
            </a:r>
            <a:r>
              <a:rPr lang="en-US" sz="2800" dirty="0" smtClean="0">
                <a:latin typeface="Calibri" pitchFamily="34" charset="0"/>
                <a:cs typeface="Calibri" pitchFamily="34" charset="0"/>
              </a:rPr>
              <a:t>following </a:t>
            </a:r>
            <a:r>
              <a:rPr lang="en-US" sz="2800" dirty="0" smtClean="0">
                <a:latin typeface="Calibri" pitchFamily="34" charset="0"/>
                <a:cs typeface="Calibri" pitchFamily="34" charset="0"/>
              </a:rPr>
              <a:t>two conditions, is called insolvent :</a:t>
            </a:r>
          </a:p>
          <a:p>
            <a:pPr algn="just"/>
            <a:r>
              <a:rPr lang="en-US" sz="2800" dirty="0" smtClean="0">
                <a:latin typeface="Calibri" pitchFamily="34" charset="0"/>
                <a:cs typeface="Calibri" pitchFamily="34" charset="0"/>
              </a:rPr>
              <a:t> </a:t>
            </a:r>
          </a:p>
          <a:p>
            <a:pPr algn="just"/>
            <a:r>
              <a:rPr lang="en-US" sz="2800" dirty="0" smtClean="0">
                <a:latin typeface="Calibri" pitchFamily="34" charset="0"/>
                <a:cs typeface="Calibri" pitchFamily="34" charset="0"/>
              </a:rPr>
              <a:t>1. His liabilities should be more than his assets, and</a:t>
            </a:r>
          </a:p>
          <a:p>
            <a:pPr algn="just"/>
            <a:r>
              <a:rPr lang="en-US" sz="2800" dirty="0" smtClean="0">
                <a:latin typeface="Calibri" pitchFamily="34" charset="0"/>
                <a:cs typeface="Calibri" pitchFamily="34" charset="0"/>
              </a:rPr>
              <a:t>2. He must be adjudged insolvent by a competent court.</a:t>
            </a:r>
          </a:p>
          <a:p>
            <a:pPr algn="just"/>
            <a:r>
              <a:rPr lang="en-US" sz="2800" dirty="0" smtClean="0">
                <a:latin typeface="Calibri" pitchFamily="34" charset="0"/>
                <a:cs typeface="Calibri" pitchFamily="34" charset="0"/>
              </a:rPr>
              <a:t> </a:t>
            </a:r>
          </a:p>
          <a:p>
            <a:pPr algn="just"/>
            <a:r>
              <a:rPr lang="en-US" sz="2800" dirty="0" smtClean="0">
                <a:latin typeface="Calibri" pitchFamily="34" charset="0"/>
                <a:cs typeface="Calibri" pitchFamily="34" charset="0"/>
              </a:rPr>
              <a:t>On the basis of above discussion, we can say that a person has liabilities more than his assets but he can not be said insolvent unless he has not between declared insolvent by the court.</a:t>
            </a:r>
            <a:endParaRPr lang="en-US" sz="28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4</a:t>
            </a:fld>
            <a:endParaRPr lang="en-US" dirty="0"/>
          </a:p>
        </p:txBody>
      </p:sp>
      <p:sp>
        <p:nvSpPr>
          <p:cNvPr id="5" name="Rectangle 3"/>
          <p:cNvSpPr/>
          <p:nvPr/>
        </p:nvSpPr>
        <p:spPr>
          <a:xfrm>
            <a:off x="381000" y="304801"/>
            <a:ext cx="8382000" cy="6303264"/>
          </a:xfrm>
          <a:prstGeom prst="rect">
            <a:avLst/>
          </a:prstGeom>
        </p:spPr>
        <p:txBody>
          <a:bodyPr wrap="square">
            <a:spAutoFit/>
          </a:bodyPr>
          <a:lstStyle/>
          <a:p>
            <a:pPr algn="just"/>
            <a:r>
              <a:rPr lang="en-US" sz="2800" b="1" dirty="0" smtClean="0">
                <a:solidFill>
                  <a:srgbClr val="FF0000"/>
                </a:solidFill>
                <a:latin typeface="Calibri" pitchFamily="34" charset="0"/>
                <a:cs typeface="Calibri" pitchFamily="34" charset="0"/>
              </a:rPr>
              <a:t>Insolvency </a:t>
            </a:r>
            <a:r>
              <a:rPr lang="en-US" sz="2800" b="1" dirty="0" smtClean="0">
                <a:solidFill>
                  <a:srgbClr val="FF0000"/>
                </a:solidFill>
                <a:latin typeface="Calibri" pitchFamily="34" charset="0"/>
                <a:cs typeface="Calibri" pitchFamily="34" charset="0"/>
              </a:rPr>
              <a:t>Act in India:</a:t>
            </a:r>
            <a:endParaRPr lang="en-US" sz="2800" dirty="0" smtClean="0">
              <a:solidFill>
                <a:srgbClr val="FF0000"/>
              </a:solidFill>
              <a:latin typeface="Calibri" pitchFamily="34" charset="0"/>
              <a:cs typeface="Calibri" pitchFamily="34" charset="0"/>
            </a:endParaRPr>
          </a:p>
          <a:p>
            <a:pPr algn="just"/>
            <a:r>
              <a:rPr lang="en-US" sz="2400" dirty="0" smtClean="0">
                <a:latin typeface="Calibri" pitchFamily="34" charset="0"/>
                <a:cs typeface="Calibri" pitchFamily="34" charset="0"/>
              </a:rPr>
              <a:t> </a:t>
            </a:r>
          </a:p>
          <a:p>
            <a:pPr algn="just"/>
            <a:r>
              <a:rPr lang="en-US" sz="2400" dirty="0" smtClean="0">
                <a:latin typeface="Calibri" pitchFamily="34" charset="0"/>
                <a:cs typeface="Calibri" pitchFamily="34" charset="0"/>
              </a:rPr>
              <a:t>In India, insolvency is governed by two Acts, viz. :</a:t>
            </a:r>
          </a:p>
          <a:p>
            <a:pPr algn="just">
              <a:lnSpc>
                <a:spcPct val="50000"/>
              </a:lnSpc>
            </a:pPr>
            <a:endParaRPr lang="en-US" sz="24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1</a:t>
            </a:r>
            <a:r>
              <a:rPr lang="en-US" sz="2400" b="1" dirty="0" smtClean="0">
                <a:latin typeface="Calibri" pitchFamily="34" charset="0"/>
                <a:cs typeface="Calibri" pitchFamily="34" charset="0"/>
              </a:rPr>
              <a:t>. Presidency Towns Insolvency Act, 1909 :</a:t>
            </a:r>
            <a:r>
              <a:rPr lang="en-US" sz="2400" dirty="0" smtClean="0">
                <a:latin typeface="Calibri" pitchFamily="34" charset="0"/>
                <a:cs typeface="Calibri" pitchFamily="34" charset="0"/>
              </a:rPr>
              <a:t> This act applies in the presidency towns of Mumbai, Chennai (Madras) and Kolkata (Calcutta).</a:t>
            </a:r>
          </a:p>
          <a:p>
            <a:pPr algn="just">
              <a:lnSpc>
                <a:spcPct val="40000"/>
              </a:lnSpc>
            </a:pPr>
            <a:r>
              <a:rPr lang="en-US" sz="2400" dirty="0" smtClean="0">
                <a:latin typeface="Calibri" pitchFamily="34" charset="0"/>
                <a:cs typeface="Calibri" pitchFamily="34" charset="0"/>
              </a:rPr>
              <a:t> </a:t>
            </a:r>
          </a:p>
          <a:p>
            <a:pPr algn="just"/>
            <a:r>
              <a:rPr lang="en-US" sz="2400" b="1" dirty="0" smtClean="0">
                <a:latin typeface="Calibri" pitchFamily="34" charset="0"/>
                <a:cs typeface="Calibri" pitchFamily="34" charset="0"/>
              </a:rPr>
              <a:t>2. Provincial Insolvency Act, 1920 : </a:t>
            </a:r>
            <a:r>
              <a:rPr lang="en-US" sz="2400" dirty="0" smtClean="0">
                <a:latin typeface="Calibri" pitchFamily="34" charset="0"/>
                <a:cs typeface="Calibri" pitchFamily="34" charset="0"/>
              </a:rPr>
              <a:t>This Act applies in whole of Indian except the presidency towns of Mumbai, Chennai (Madras) and Kolkata (Calcutta</a:t>
            </a:r>
            <a:r>
              <a:rPr lang="en-US" sz="2400" dirty="0" smtClean="0">
                <a:latin typeface="Calibri" pitchFamily="34" charset="0"/>
                <a:cs typeface="Calibri" pitchFamily="34" charset="0"/>
              </a:rPr>
              <a:t>).</a:t>
            </a:r>
          </a:p>
          <a:p>
            <a:pPr algn="just"/>
            <a:r>
              <a:rPr lang="en-US" sz="2400" dirty="0" smtClean="0">
                <a:latin typeface="Calibri" pitchFamily="34" charset="0"/>
                <a:cs typeface="Calibri" pitchFamily="34" charset="0"/>
              </a:rPr>
              <a:t> </a:t>
            </a:r>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If the name of the Act and any one of the towns of Kolkata (Calcutta), Mumbai or Chennai is not mentioned in the question, then Provincial Insolvency Act, 1920 will be applied. Insolvency Act is applicable to individual, Hindu undivided family, firm and association of persons but it is not applicable to companies, co-operative society, institutions registered under Society Registration Act and minors</a:t>
            </a:r>
            <a:r>
              <a:rPr lang="en-US" sz="23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5</a:t>
            </a:fld>
            <a:endParaRPr lang="en-US" dirty="0"/>
          </a:p>
        </p:txBody>
      </p:sp>
      <p:sp>
        <p:nvSpPr>
          <p:cNvPr id="5" name="Rectangle 3"/>
          <p:cNvSpPr/>
          <p:nvPr/>
        </p:nvSpPr>
        <p:spPr>
          <a:xfrm>
            <a:off x="381000" y="680621"/>
            <a:ext cx="8382000" cy="5262979"/>
          </a:xfrm>
          <a:prstGeom prst="rect">
            <a:avLst/>
          </a:prstGeom>
        </p:spPr>
        <p:txBody>
          <a:bodyPr wrap="square">
            <a:spAutoFit/>
          </a:bodyPr>
          <a:lstStyle/>
          <a:p>
            <a:pPr algn="just"/>
            <a:r>
              <a:rPr lang="en-US" sz="2800" dirty="0" smtClean="0">
                <a:latin typeface="Calibri" pitchFamily="34" charset="0"/>
                <a:cs typeface="Calibri" pitchFamily="34" charset="0"/>
              </a:rPr>
              <a:t>In </a:t>
            </a:r>
            <a:r>
              <a:rPr lang="en-US" sz="2800" dirty="0" smtClean="0">
                <a:latin typeface="Calibri" pitchFamily="34" charset="0"/>
                <a:cs typeface="Calibri" pitchFamily="34" charset="0"/>
              </a:rPr>
              <a:t>short, above Insolvency Acts are applicable to any Individual, Partnership Firm, and Hindu Undivided Family only. Companies Act, 1956 applies to Joint stock companies and the term liquidation is used instead of Insolvency. In case of insolvency, a person is not able to pay his liabilities but in case of liquidation, company may be liquidated even it has the sufficient amount to pay its liabilities</a:t>
            </a:r>
            <a:r>
              <a:rPr lang="en-US" sz="2800" dirty="0" smtClean="0">
                <a:latin typeface="Calibri" pitchFamily="34" charset="0"/>
                <a:cs typeface="Calibri" pitchFamily="34" charset="0"/>
              </a:rPr>
              <a:t>.</a:t>
            </a:r>
          </a:p>
          <a:p>
            <a:pPr algn="just"/>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The insolvency proceeding will be conducted by the official assignee in presidency towns and by the official receiver in other places. </a:t>
            </a:r>
            <a:endParaRPr lang="en-US" sz="28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6</a:t>
            </a:fld>
            <a:endParaRPr lang="en-US" dirty="0"/>
          </a:p>
        </p:txBody>
      </p:sp>
      <p:sp>
        <p:nvSpPr>
          <p:cNvPr id="5" name="Rectangle 3"/>
          <p:cNvSpPr/>
          <p:nvPr/>
        </p:nvSpPr>
        <p:spPr>
          <a:xfrm>
            <a:off x="381000" y="228600"/>
            <a:ext cx="8382000" cy="954107"/>
          </a:xfrm>
          <a:prstGeom prst="rect">
            <a:avLst/>
          </a:prstGeom>
        </p:spPr>
        <p:txBody>
          <a:bodyPr wrap="square">
            <a:spAutoFit/>
          </a:bodyPr>
          <a:lstStyle/>
          <a:p>
            <a:pPr algn="ctr"/>
            <a:r>
              <a:rPr lang="en-US" sz="2800" b="1" dirty="0" smtClean="0">
                <a:latin typeface="Calibri" pitchFamily="34" charset="0"/>
                <a:cs typeface="Calibri" pitchFamily="34" charset="0"/>
              </a:rPr>
              <a:t>Difference </a:t>
            </a:r>
            <a:r>
              <a:rPr lang="en-US" sz="2800" b="1" dirty="0" smtClean="0">
                <a:latin typeface="Calibri" pitchFamily="34" charset="0"/>
                <a:cs typeface="Calibri" pitchFamily="34" charset="0"/>
              </a:rPr>
              <a:t>b</a:t>
            </a:r>
            <a:r>
              <a:rPr lang="en-US" sz="2800" b="1" dirty="0" smtClean="0">
                <a:latin typeface="Calibri" pitchFamily="34" charset="0"/>
                <a:cs typeface="Calibri" pitchFamily="34" charset="0"/>
              </a:rPr>
              <a:t>etween both Acts</a:t>
            </a:r>
          </a:p>
          <a:p>
            <a:pPr algn="ctr"/>
            <a:endParaRPr lang="en-US" sz="2800" b="1" dirty="0">
              <a:latin typeface="Calibri" pitchFamily="34" charset="0"/>
              <a:cs typeface="Calibri" pitchFamily="34" charset="0"/>
            </a:endParaRPr>
          </a:p>
        </p:txBody>
      </p:sp>
      <p:graphicFrame>
        <p:nvGraphicFramePr>
          <p:cNvPr id="4" name="Table 3"/>
          <p:cNvGraphicFramePr>
            <a:graphicFrameLocks noGrp="1"/>
          </p:cNvGraphicFramePr>
          <p:nvPr/>
        </p:nvGraphicFramePr>
        <p:xfrm>
          <a:off x="381000" y="914400"/>
          <a:ext cx="8382000" cy="5466080"/>
        </p:xfrm>
        <a:graphic>
          <a:graphicData uri="http://schemas.openxmlformats.org/drawingml/2006/table">
            <a:tbl>
              <a:tblPr firstRow="1" bandRow="1">
                <a:tableStyleId>{5C22544A-7EE6-4342-B048-85BDC9FD1C3A}</a:tableStyleId>
              </a:tblPr>
              <a:tblGrid>
                <a:gridCol w="2240732"/>
                <a:gridCol w="3109481"/>
                <a:gridCol w="3031787"/>
              </a:tblGrid>
              <a:tr h="625856">
                <a:tc>
                  <a:txBody>
                    <a:bodyPr/>
                    <a:lstStyle/>
                    <a:p>
                      <a:pPr algn="ctr"/>
                      <a:r>
                        <a:rPr lang="en-US" sz="1800" b="1" dirty="0" smtClean="0"/>
                        <a:t>Basis of Difference</a:t>
                      </a:r>
                      <a:endParaRPr lang="en-US" sz="1800" b="1" dirty="0"/>
                    </a:p>
                  </a:txBody>
                  <a:tcPr/>
                </a:tc>
                <a:tc>
                  <a:txBody>
                    <a:bodyPr/>
                    <a:lstStyle/>
                    <a:p>
                      <a:pPr algn="ctr"/>
                      <a:r>
                        <a:rPr lang="en-US" sz="1800" b="1" dirty="0" smtClean="0"/>
                        <a:t>Presidency Towns Insolvency Act 1909</a:t>
                      </a:r>
                      <a:endParaRPr lang="en-US" sz="1800" b="1" dirty="0"/>
                    </a:p>
                  </a:txBody>
                  <a:tcPr/>
                </a:tc>
                <a:tc>
                  <a:txBody>
                    <a:bodyPr/>
                    <a:lstStyle/>
                    <a:p>
                      <a:pPr algn="ctr"/>
                      <a:r>
                        <a:rPr lang="en-US" sz="1800" b="1" dirty="0" smtClean="0"/>
                        <a:t>Provisional Insolvency Act 1920</a:t>
                      </a:r>
                      <a:endParaRPr lang="en-US" sz="1800" b="1" dirty="0"/>
                    </a:p>
                  </a:txBody>
                  <a:tcPr/>
                </a:tc>
              </a:tr>
              <a:tr h="894080">
                <a:tc>
                  <a:txBody>
                    <a:bodyPr/>
                    <a:lstStyle/>
                    <a:p>
                      <a:r>
                        <a:rPr lang="en-US" sz="1800" b="1" dirty="0" smtClean="0"/>
                        <a:t>1. Government dues </a:t>
                      </a:r>
                      <a:endParaRPr lang="en-US" sz="1800" b="1" dirty="0"/>
                    </a:p>
                  </a:txBody>
                  <a:tcPr/>
                </a:tc>
                <a:tc>
                  <a:txBody>
                    <a:bodyPr/>
                    <a:lstStyle/>
                    <a:p>
                      <a:r>
                        <a:rPr lang="en-US" sz="1800" dirty="0" smtClean="0"/>
                        <a:t>All Govt. dues are considered preferential. </a:t>
                      </a:r>
                      <a:endParaRPr lang="en-US" sz="1800" dirty="0"/>
                    </a:p>
                  </a:txBody>
                  <a:tcPr/>
                </a:tc>
                <a:tc>
                  <a:txBody>
                    <a:bodyPr/>
                    <a:lstStyle/>
                    <a:p>
                      <a:r>
                        <a:rPr lang="en-US" sz="1800" dirty="0" smtClean="0"/>
                        <a:t>Here also all Govt. dues are treated as preferential.</a:t>
                      </a:r>
                      <a:endParaRPr lang="en-US" sz="1800" dirty="0"/>
                    </a:p>
                  </a:txBody>
                  <a:tcPr/>
                </a:tc>
              </a:tr>
              <a:tr h="1162304">
                <a:tc>
                  <a:txBody>
                    <a:bodyPr/>
                    <a:lstStyle/>
                    <a:p>
                      <a:r>
                        <a:rPr lang="en-US" sz="1800" b="1" dirty="0" smtClean="0"/>
                        <a:t>2. Legal liability </a:t>
                      </a:r>
                      <a:endParaRPr lang="en-US" sz="1800" b="1" dirty="0"/>
                    </a:p>
                  </a:txBody>
                  <a:tcPr/>
                </a:tc>
                <a:tc>
                  <a:txBody>
                    <a:bodyPr/>
                    <a:lstStyle/>
                    <a:p>
                      <a:r>
                        <a:rPr lang="en-US" sz="1800" dirty="0" smtClean="0"/>
                        <a:t>The compensation payable under Factories Act, Workmen Compensation Act etc. are preferential </a:t>
                      </a:r>
                      <a:endParaRPr lang="en-US" sz="1800" dirty="0"/>
                    </a:p>
                  </a:txBody>
                  <a:tcPr/>
                </a:tc>
                <a:tc>
                  <a:txBody>
                    <a:bodyPr/>
                    <a:lstStyle/>
                    <a:p>
                      <a:r>
                        <a:rPr lang="en-US" sz="1800" dirty="0" smtClean="0"/>
                        <a:t>Here also these payments are preferential. </a:t>
                      </a:r>
                      <a:endParaRPr lang="en-US" sz="1800" dirty="0"/>
                    </a:p>
                  </a:txBody>
                  <a:tcPr/>
                </a:tc>
              </a:tr>
              <a:tr h="894080">
                <a:tc>
                  <a:txBody>
                    <a:bodyPr/>
                    <a:lstStyle/>
                    <a:p>
                      <a:r>
                        <a:rPr lang="en-US" sz="1800" b="1" dirty="0" smtClean="0"/>
                        <a:t>3. Salary due to clerks during</a:t>
                      </a:r>
                      <a:endParaRPr lang="en-US" sz="1800" b="1" dirty="0"/>
                    </a:p>
                  </a:txBody>
                  <a:tcPr/>
                </a:tc>
                <a:tc>
                  <a:txBody>
                    <a:bodyPr/>
                    <a:lstStyle/>
                    <a:p>
                      <a:r>
                        <a:rPr lang="en-US" sz="1800" dirty="0" smtClean="0"/>
                        <a:t>The maximum amount per head is Rs.300</a:t>
                      </a:r>
                      <a:endParaRPr lang="en-US" sz="1800" dirty="0"/>
                    </a:p>
                  </a:txBody>
                  <a:tcPr/>
                </a:tc>
                <a:tc>
                  <a:txBody>
                    <a:bodyPr/>
                    <a:lstStyle/>
                    <a:p>
                      <a:r>
                        <a:rPr lang="en-US" sz="1800" dirty="0" smtClean="0"/>
                        <a:t>The figure is Rs. 20 per head.</a:t>
                      </a:r>
                      <a:endParaRPr lang="en-US" sz="1800" dirty="0"/>
                    </a:p>
                  </a:txBody>
                  <a:tcPr/>
                </a:tc>
              </a:tr>
              <a:tr h="1162304">
                <a:tc>
                  <a:txBody>
                    <a:bodyPr/>
                    <a:lstStyle/>
                    <a:p>
                      <a:r>
                        <a:rPr lang="en-US" sz="1800" b="1" dirty="0" smtClean="0"/>
                        <a:t>4. Wages due to workers during the last four months </a:t>
                      </a:r>
                      <a:endParaRPr lang="en-US" sz="1800" b="1" dirty="0"/>
                    </a:p>
                  </a:txBody>
                  <a:tcPr/>
                </a:tc>
                <a:tc>
                  <a:txBody>
                    <a:bodyPr/>
                    <a:lstStyle/>
                    <a:p>
                      <a:r>
                        <a:rPr lang="en-US" sz="1800" dirty="0" smtClean="0"/>
                        <a:t>The maximum amount per head is Rs.100</a:t>
                      </a:r>
                      <a:endParaRPr lang="en-US" sz="1800" dirty="0"/>
                    </a:p>
                  </a:txBody>
                  <a:tcPr/>
                </a:tc>
                <a:tc>
                  <a:txBody>
                    <a:bodyPr/>
                    <a:lstStyle/>
                    <a:p>
                      <a:r>
                        <a:rPr lang="en-US" sz="1800" dirty="0" smtClean="0"/>
                        <a:t>The figure is Rs. 20 per head </a:t>
                      </a:r>
                      <a:endParaRPr lang="en-US" sz="1800" dirty="0"/>
                    </a:p>
                  </a:txBody>
                  <a:tcPr/>
                </a:tc>
              </a:tr>
              <a:tr h="625856">
                <a:tc>
                  <a:txBody>
                    <a:bodyPr/>
                    <a:lstStyle/>
                    <a:p>
                      <a:r>
                        <a:rPr lang="en-US" sz="1800" b="1" dirty="0" smtClean="0"/>
                        <a:t>5. Rent</a:t>
                      </a:r>
                      <a:endParaRPr lang="en-US" sz="1800" b="1" dirty="0"/>
                    </a:p>
                  </a:txBody>
                  <a:tcPr/>
                </a:tc>
                <a:tc>
                  <a:txBody>
                    <a:bodyPr/>
                    <a:lstStyle/>
                    <a:p>
                      <a:r>
                        <a:rPr lang="en-US" sz="1800" dirty="0" smtClean="0"/>
                        <a:t>One month’s rent is preferential R</a:t>
                      </a:r>
                      <a:endParaRPr lang="en-US" sz="1800" dirty="0"/>
                    </a:p>
                  </a:txBody>
                  <a:tcPr/>
                </a:tc>
                <a:tc>
                  <a:txBody>
                    <a:bodyPr/>
                    <a:lstStyle/>
                    <a:p>
                      <a:r>
                        <a:rPr lang="en-US" sz="1800" dirty="0" smtClean="0"/>
                        <a:t>Rent is treated unsecured.</a:t>
                      </a:r>
                      <a:endParaRPr lang="en-US" sz="1800" dirty="0"/>
                    </a:p>
                  </a:txBody>
                  <a:tcPr/>
                </a:tc>
              </a:tr>
            </a:tbl>
          </a:graphicData>
        </a:graphic>
      </p:graphicFrame>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7</a:t>
            </a:fld>
            <a:endParaRPr lang="en-US" dirty="0"/>
          </a:p>
        </p:txBody>
      </p:sp>
      <p:sp>
        <p:nvSpPr>
          <p:cNvPr id="5" name="Rectangle 3"/>
          <p:cNvSpPr/>
          <p:nvPr/>
        </p:nvSpPr>
        <p:spPr>
          <a:xfrm>
            <a:off x="381000" y="304801"/>
            <a:ext cx="8382000" cy="6186309"/>
          </a:xfrm>
          <a:prstGeom prst="rect">
            <a:avLst/>
          </a:prstGeom>
        </p:spPr>
        <p:txBody>
          <a:bodyPr wrap="square">
            <a:spAutoFit/>
          </a:bodyPr>
          <a:lstStyle/>
          <a:p>
            <a:pPr algn="just"/>
            <a:r>
              <a:rPr lang="en-US" sz="2800" b="1" dirty="0" smtClean="0">
                <a:solidFill>
                  <a:srgbClr val="FF0000"/>
                </a:solidFill>
                <a:latin typeface="Calibri" pitchFamily="34" charset="0"/>
                <a:cs typeface="Calibri" pitchFamily="34" charset="0"/>
              </a:rPr>
              <a:t>Insolvency Procedure:</a:t>
            </a:r>
          </a:p>
          <a:p>
            <a:pPr algn="just"/>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The insolvency procedure under Indian low is quite simple as explained below </a:t>
            </a:r>
            <a:r>
              <a:rPr lang="en-US" sz="2300" dirty="0" smtClean="0">
                <a:latin typeface="Calibri" pitchFamily="34" charset="0"/>
                <a:cs typeface="Calibri" pitchFamily="34" charset="0"/>
              </a:rPr>
              <a:t>:</a:t>
            </a:r>
          </a:p>
          <a:p>
            <a:pPr algn="just"/>
            <a:endParaRPr lang="en-US" sz="2300" dirty="0" smtClean="0">
              <a:latin typeface="Calibri" pitchFamily="34" charset="0"/>
              <a:cs typeface="Calibri" pitchFamily="34" charset="0"/>
            </a:endParaRPr>
          </a:p>
          <a:p>
            <a:pPr algn="just"/>
            <a:r>
              <a:rPr lang="en-US" sz="2300" b="1" dirty="0" smtClean="0">
                <a:latin typeface="Calibri" pitchFamily="34" charset="0"/>
                <a:cs typeface="Calibri" pitchFamily="34" charset="0"/>
              </a:rPr>
              <a:t>1. Petition </a:t>
            </a:r>
            <a:r>
              <a:rPr lang="en-US" sz="2300" b="1" dirty="0" smtClean="0">
                <a:latin typeface="Calibri" pitchFamily="34" charset="0"/>
                <a:cs typeface="Calibri" pitchFamily="34" charset="0"/>
              </a:rPr>
              <a:t>:</a:t>
            </a:r>
            <a:r>
              <a:rPr lang="en-US" sz="2300" dirty="0" smtClean="0">
                <a:latin typeface="Calibri" pitchFamily="34" charset="0"/>
                <a:cs typeface="Calibri" pitchFamily="34" charset="0"/>
              </a:rPr>
              <a:t> The petition may be filed either by the debtor or by the creditors in a court </a:t>
            </a:r>
            <a:r>
              <a:rPr lang="en-US" sz="2300" dirty="0" smtClean="0">
                <a:latin typeface="Calibri" pitchFamily="34" charset="0"/>
                <a:cs typeface="Calibri" pitchFamily="34" charset="0"/>
              </a:rPr>
              <a:t>having jurisdiction </a:t>
            </a:r>
            <a:r>
              <a:rPr lang="en-US" sz="2300" dirty="0" smtClean="0">
                <a:latin typeface="Calibri" pitchFamily="34" charset="0"/>
                <a:cs typeface="Calibri" pitchFamily="34" charset="0"/>
              </a:rPr>
              <a:t>under this Act. This petition must be in writing and verified in the prescribed manner.</a:t>
            </a:r>
          </a:p>
          <a:p>
            <a:pPr algn="just"/>
            <a:endParaRPr lang="en-US" sz="2300" b="1" dirty="0" smtClean="0">
              <a:latin typeface="Calibri" pitchFamily="34" charset="0"/>
              <a:cs typeface="Calibri" pitchFamily="34" charset="0"/>
            </a:endParaRPr>
          </a:p>
          <a:p>
            <a:pPr algn="just"/>
            <a:r>
              <a:rPr lang="en-US" sz="2300" b="1" dirty="0" smtClean="0">
                <a:latin typeface="Calibri" pitchFamily="34" charset="0"/>
                <a:cs typeface="Calibri" pitchFamily="34" charset="0"/>
              </a:rPr>
              <a:t>(A) </a:t>
            </a:r>
            <a:r>
              <a:rPr lang="en-US" sz="2300" b="1" dirty="0" smtClean="0">
                <a:latin typeface="Calibri" pitchFamily="34" charset="0"/>
                <a:cs typeface="Calibri" pitchFamily="34" charset="0"/>
              </a:rPr>
              <a:t>By Debtor :</a:t>
            </a:r>
            <a:r>
              <a:rPr lang="en-US" sz="2300" dirty="0" smtClean="0">
                <a:latin typeface="Calibri" pitchFamily="34" charset="0"/>
                <a:cs typeface="Calibri" pitchFamily="34" charset="0"/>
              </a:rPr>
              <a:t> A debtor can file a petition in the </a:t>
            </a:r>
            <a:r>
              <a:rPr lang="en-US" sz="2300" dirty="0" smtClean="0">
                <a:latin typeface="Calibri" pitchFamily="34" charset="0"/>
                <a:cs typeface="Calibri" pitchFamily="34" charset="0"/>
              </a:rPr>
              <a:t>following </a:t>
            </a:r>
            <a:r>
              <a:rPr lang="en-US" sz="2300" dirty="0" smtClean="0">
                <a:latin typeface="Calibri" pitchFamily="34" charset="0"/>
                <a:cs typeface="Calibri" pitchFamily="34" charset="0"/>
              </a:rPr>
              <a:t>circumstances :</a:t>
            </a:r>
          </a:p>
          <a:p>
            <a:pPr algn="just"/>
            <a:r>
              <a:rPr lang="en-US" sz="2300" dirty="0" smtClean="0">
                <a:latin typeface="Calibri" pitchFamily="34" charset="0"/>
                <a:cs typeface="Calibri" pitchFamily="34" charset="0"/>
              </a:rPr>
              <a:t>(</a:t>
            </a:r>
            <a:r>
              <a:rPr lang="en-US" sz="2300" dirty="0" err="1" smtClean="0">
                <a:latin typeface="Calibri" pitchFamily="34" charset="0"/>
                <a:cs typeface="Calibri" pitchFamily="34" charset="0"/>
              </a:rPr>
              <a:t>i</a:t>
            </a:r>
            <a:r>
              <a:rPr lang="en-US" sz="2300" dirty="0" smtClean="0">
                <a:latin typeface="Calibri" pitchFamily="34" charset="0"/>
                <a:cs typeface="Calibri" pitchFamily="34" charset="0"/>
              </a:rPr>
              <a:t>) His debts amount to five hundred rupees or more, or</a:t>
            </a:r>
          </a:p>
          <a:p>
            <a:pPr algn="just"/>
            <a:r>
              <a:rPr lang="en-US" sz="2300" dirty="0" smtClean="0">
                <a:latin typeface="Calibri" pitchFamily="34" charset="0"/>
                <a:cs typeface="Calibri" pitchFamily="34" charset="0"/>
              </a:rPr>
              <a:t>(</a:t>
            </a:r>
            <a:r>
              <a:rPr lang="en-US" sz="2300" dirty="0" err="1" smtClean="0">
                <a:latin typeface="Calibri" pitchFamily="34" charset="0"/>
                <a:cs typeface="Calibri" pitchFamily="34" charset="0"/>
              </a:rPr>
              <a:t>i</a:t>
            </a:r>
            <a:r>
              <a:rPr lang="en-US" sz="2300" dirty="0" smtClean="0">
                <a:latin typeface="Calibri" pitchFamily="34" charset="0"/>
                <a:cs typeface="Calibri" pitchFamily="34" charset="0"/>
              </a:rPr>
              <a:t>) He is under </a:t>
            </a:r>
            <a:r>
              <a:rPr lang="en-US" sz="2300" dirty="0" smtClean="0">
                <a:latin typeface="Calibri" pitchFamily="34" charset="0"/>
                <a:cs typeface="Calibri" pitchFamily="34" charset="0"/>
              </a:rPr>
              <a:t>arrest </a:t>
            </a:r>
            <a:r>
              <a:rPr lang="en-US" sz="2300" dirty="0" smtClean="0">
                <a:latin typeface="Calibri" pitchFamily="34" charset="0"/>
                <a:cs typeface="Calibri" pitchFamily="34" charset="0"/>
              </a:rPr>
              <a:t>or imprisonment in execution of the decree of any court for </a:t>
            </a:r>
            <a:r>
              <a:rPr lang="en-US" sz="2300" dirty="0" smtClean="0">
                <a:latin typeface="Calibri" pitchFamily="34" charset="0"/>
                <a:cs typeface="Calibri" pitchFamily="34" charset="0"/>
              </a:rPr>
              <a:t>the payment </a:t>
            </a:r>
            <a:r>
              <a:rPr lang="en-US" sz="2300" dirty="0" smtClean="0">
                <a:latin typeface="Calibri" pitchFamily="34" charset="0"/>
                <a:cs typeface="Calibri" pitchFamily="34" charset="0"/>
              </a:rPr>
              <a:t>of money, or</a:t>
            </a:r>
          </a:p>
          <a:p>
            <a:pPr algn="just"/>
            <a:r>
              <a:rPr lang="en-US" sz="2300" dirty="0" smtClean="0">
                <a:latin typeface="Calibri" pitchFamily="34" charset="0"/>
                <a:cs typeface="Calibri" pitchFamily="34" charset="0"/>
              </a:rPr>
              <a:t>(ii) An order of attachment in execution of such decree has been made and </a:t>
            </a:r>
            <a:r>
              <a:rPr lang="en-US" sz="2300" dirty="0" smtClean="0">
                <a:latin typeface="Calibri" pitchFamily="34" charset="0"/>
                <a:cs typeface="Calibri" pitchFamily="34" charset="0"/>
              </a:rPr>
              <a:t>is subsisting </a:t>
            </a:r>
            <a:r>
              <a:rPr lang="en-US" sz="2300" dirty="0" smtClean="0">
                <a:latin typeface="Calibri" pitchFamily="34" charset="0"/>
                <a:cs typeface="Calibri" pitchFamily="34" charset="0"/>
              </a:rPr>
              <a:t>against his property</a:t>
            </a:r>
            <a:r>
              <a:rPr lang="en-US" sz="2300" dirty="0" smtClean="0">
                <a:latin typeface="Calibri" pitchFamily="34" charset="0"/>
                <a:cs typeface="Calibri" pitchFamily="34" charset="0"/>
              </a:rPr>
              <a:t>.</a:t>
            </a:r>
          </a:p>
          <a:p>
            <a:pPr algn="just"/>
            <a:endParaRPr lang="en-US" sz="2300" b="1" dirty="0" smtClean="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8</a:t>
            </a:fld>
            <a:endParaRPr lang="en-US" dirty="0"/>
          </a:p>
        </p:txBody>
      </p:sp>
      <p:sp>
        <p:nvSpPr>
          <p:cNvPr id="5" name="Rectangle 3"/>
          <p:cNvSpPr/>
          <p:nvPr/>
        </p:nvSpPr>
        <p:spPr>
          <a:xfrm>
            <a:off x="381000" y="304801"/>
            <a:ext cx="8382000" cy="5478423"/>
          </a:xfrm>
          <a:prstGeom prst="rect">
            <a:avLst/>
          </a:prstGeom>
        </p:spPr>
        <p:txBody>
          <a:bodyPr wrap="square">
            <a:spAutoFit/>
          </a:bodyPr>
          <a:lstStyle/>
          <a:p>
            <a:pPr algn="just"/>
            <a:r>
              <a:rPr lang="en-US" sz="2500" b="1" dirty="0" smtClean="0">
                <a:latin typeface="Calibri" pitchFamily="34" charset="0"/>
                <a:cs typeface="Calibri" pitchFamily="34" charset="0"/>
              </a:rPr>
              <a:t>(B) By Creditor :</a:t>
            </a:r>
            <a:r>
              <a:rPr lang="en-US" sz="2500" dirty="0" smtClean="0">
                <a:latin typeface="Calibri" pitchFamily="34" charset="0"/>
                <a:cs typeface="Calibri" pitchFamily="34" charset="0"/>
              </a:rPr>
              <a:t> A creditor can file a petition against a debtor in the following circumstances :</a:t>
            </a:r>
          </a:p>
          <a:p>
            <a:pPr algn="just"/>
            <a:r>
              <a:rPr lang="en-US" sz="2500" dirty="0" smtClean="0">
                <a:latin typeface="Calibri" pitchFamily="34" charset="0"/>
                <a:cs typeface="Calibri" pitchFamily="34" charset="0"/>
              </a:rPr>
              <a:t>(</a:t>
            </a:r>
            <a:r>
              <a:rPr lang="en-US" sz="2500" dirty="0" err="1" smtClean="0">
                <a:latin typeface="Calibri" pitchFamily="34" charset="0"/>
                <a:cs typeface="Calibri" pitchFamily="34" charset="0"/>
              </a:rPr>
              <a:t>i</a:t>
            </a:r>
            <a:r>
              <a:rPr lang="en-US" sz="2500" dirty="0" smtClean="0">
                <a:latin typeface="Calibri" pitchFamily="34" charset="0"/>
                <a:cs typeface="Calibri" pitchFamily="34" charset="0"/>
              </a:rPr>
              <a:t>) The </a:t>
            </a:r>
            <a:r>
              <a:rPr lang="en-US" sz="2500" dirty="0" smtClean="0">
                <a:latin typeface="Calibri" pitchFamily="34" charset="0"/>
                <a:cs typeface="Calibri" pitchFamily="34" charset="0"/>
              </a:rPr>
              <a:t>debts owing by the debtor to the creditor amounts to five hundred rupees or more;</a:t>
            </a:r>
          </a:p>
          <a:p>
            <a:pPr algn="just"/>
            <a:r>
              <a:rPr lang="en-US" sz="2500" dirty="0" smtClean="0">
                <a:latin typeface="Calibri" pitchFamily="34" charset="0"/>
                <a:cs typeface="Calibri" pitchFamily="34" charset="0"/>
              </a:rPr>
              <a:t>(</a:t>
            </a:r>
            <a:r>
              <a:rPr lang="en-US" sz="2500" dirty="0" err="1" smtClean="0">
                <a:latin typeface="Calibri" pitchFamily="34" charset="0"/>
                <a:cs typeface="Calibri" pitchFamily="34" charset="0"/>
              </a:rPr>
              <a:t>i</a:t>
            </a:r>
            <a:r>
              <a:rPr lang="en-US" sz="2500" dirty="0" smtClean="0">
                <a:latin typeface="Calibri" pitchFamily="34" charset="0"/>
                <a:cs typeface="Calibri" pitchFamily="34" charset="0"/>
              </a:rPr>
              <a:t>) The debt is a liquidated sum payable either immediately or at some certain </a:t>
            </a:r>
            <a:r>
              <a:rPr lang="en-US" sz="2500" dirty="0" smtClean="0">
                <a:latin typeface="Calibri" pitchFamily="34" charset="0"/>
                <a:cs typeface="Calibri" pitchFamily="34" charset="0"/>
              </a:rPr>
              <a:t>future time</a:t>
            </a:r>
            <a:r>
              <a:rPr lang="en-US" sz="2500" dirty="0" smtClean="0">
                <a:latin typeface="Calibri" pitchFamily="34" charset="0"/>
                <a:cs typeface="Calibri" pitchFamily="34" charset="0"/>
              </a:rPr>
              <a:t>.</a:t>
            </a:r>
          </a:p>
          <a:p>
            <a:pPr algn="just"/>
            <a:r>
              <a:rPr lang="en-US" sz="2500" dirty="0" smtClean="0">
                <a:latin typeface="Calibri" pitchFamily="34" charset="0"/>
                <a:cs typeface="Calibri" pitchFamily="34" charset="0"/>
              </a:rPr>
              <a:t>(ii) The act of insolvency on which the petition is grounded has </a:t>
            </a:r>
            <a:r>
              <a:rPr lang="en-US" sz="2500" dirty="0" smtClean="0">
                <a:latin typeface="Calibri" pitchFamily="34" charset="0"/>
                <a:cs typeface="Calibri" pitchFamily="34" charset="0"/>
              </a:rPr>
              <a:t>occurred </a:t>
            </a:r>
            <a:r>
              <a:rPr lang="en-US" sz="2500" dirty="0" smtClean="0">
                <a:latin typeface="Calibri" pitchFamily="34" charset="0"/>
                <a:cs typeface="Calibri" pitchFamily="34" charset="0"/>
              </a:rPr>
              <a:t>with 3 </a:t>
            </a:r>
            <a:r>
              <a:rPr lang="en-US" sz="2500" dirty="0" smtClean="0">
                <a:latin typeface="Calibri" pitchFamily="34" charset="0"/>
                <a:cs typeface="Calibri" pitchFamily="34" charset="0"/>
              </a:rPr>
              <a:t>months before </a:t>
            </a:r>
            <a:r>
              <a:rPr lang="en-US" sz="2500" dirty="0" smtClean="0">
                <a:latin typeface="Calibri" pitchFamily="34" charset="0"/>
                <a:cs typeface="Calibri" pitchFamily="34" charset="0"/>
              </a:rPr>
              <a:t>the presentation of petition.</a:t>
            </a:r>
          </a:p>
          <a:p>
            <a:pPr algn="just"/>
            <a:endParaRPr lang="en-US" sz="2500" dirty="0" smtClean="0">
              <a:latin typeface="Calibri" pitchFamily="34" charset="0"/>
              <a:cs typeface="Calibri" pitchFamily="34" charset="0"/>
            </a:endParaRPr>
          </a:p>
          <a:p>
            <a:pPr algn="just"/>
            <a:r>
              <a:rPr lang="en-US" sz="2500" b="1" dirty="0" smtClean="0">
                <a:latin typeface="Calibri" pitchFamily="34" charset="0"/>
                <a:cs typeface="Calibri" pitchFamily="34" charset="0"/>
              </a:rPr>
              <a:t>(</a:t>
            </a:r>
            <a:r>
              <a:rPr lang="en-US" sz="2500" b="1" dirty="0" smtClean="0">
                <a:latin typeface="Calibri" pitchFamily="34" charset="0"/>
                <a:cs typeface="Calibri" pitchFamily="34" charset="0"/>
              </a:rPr>
              <a:t>2) Adjudication order of Insolvency by the Court :</a:t>
            </a:r>
            <a:r>
              <a:rPr lang="en-US" sz="2500" dirty="0" smtClean="0">
                <a:latin typeface="Calibri" pitchFamily="34" charset="0"/>
                <a:cs typeface="Calibri" pitchFamily="34" charset="0"/>
              </a:rPr>
              <a:t> When an insolvency petition has </a:t>
            </a:r>
            <a:r>
              <a:rPr lang="en-US" sz="2500" dirty="0" smtClean="0">
                <a:latin typeface="Calibri" pitchFamily="34" charset="0"/>
                <a:cs typeface="Calibri" pitchFamily="34" charset="0"/>
              </a:rPr>
              <a:t>been admitted</a:t>
            </a:r>
            <a:r>
              <a:rPr lang="en-US" sz="2500" dirty="0" smtClean="0">
                <a:latin typeface="Calibri" pitchFamily="34" charset="0"/>
                <a:cs typeface="Calibri" pitchFamily="34" charset="0"/>
              </a:rPr>
              <a:t>, the court </a:t>
            </a:r>
            <a:r>
              <a:rPr lang="en-US" sz="2500" dirty="0" smtClean="0">
                <a:latin typeface="Calibri" pitchFamily="34" charset="0"/>
                <a:cs typeface="Calibri" pitchFamily="34" charset="0"/>
              </a:rPr>
              <a:t>shall </a:t>
            </a:r>
            <a:r>
              <a:rPr lang="en-US" sz="2500" dirty="0" smtClean="0">
                <a:latin typeface="Calibri" pitchFamily="34" charset="0"/>
                <a:cs typeface="Calibri" pitchFamily="34" charset="0"/>
              </a:rPr>
              <a:t>make an order fixing a date for hearing the petition. If the court is</a:t>
            </a:r>
          </a:p>
          <a:p>
            <a:pPr algn="just"/>
            <a:r>
              <a:rPr lang="en-US" sz="2500" dirty="0" smtClean="0">
                <a:latin typeface="Calibri" pitchFamily="34" charset="0"/>
                <a:cs typeface="Calibri" pitchFamily="34" charset="0"/>
              </a:rPr>
              <a:t>satisfied that the petition is reasonable, it </a:t>
            </a:r>
            <a:r>
              <a:rPr lang="en-US" sz="2500" dirty="0" smtClean="0">
                <a:latin typeface="Calibri" pitchFamily="34" charset="0"/>
                <a:cs typeface="Calibri" pitchFamily="34" charset="0"/>
              </a:rPr>
              <a:t>shall </a:t>
            </a:r>
            <a:r>
              <a:rPr lang="en-US" sz="2500" dirty="0" smtClean="0">
                <a:latin typeface="Calibri" pitchFamily="34" charset="0"/>
                <a:cs typeface="Calibri" pitchFamily="34" charset="0"/>
              </a:rPr>
              <a:t>make an order of adjudication</a:t>
            </a:r>
            <a:r>
              <a:rPr lang="en-US" sz="2500" dirty="0" smtClean="0">
                <a:latin typeface="Calibri" pitchFamily="34" charset="0"/>
                <a:cs typeface="Calibri" pitchFamily="34" charset="0"/>
              </a:rPr>
              <a:t>.</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9</a:t>
            </a:fld>
            <a:endParaRPr lang="en-US" dirty="0"/>
          </a:p>
        </p:txBody>
      </p:sp>
      <p:sp>
        <p:nvSpPr>
          <p:cNvPr id="5" name="Rectangle 3"/>
          <p:cNvSpPr/>
          <p:nvPr/>
        </p:nvSpPr>
        <p:spPr>
          <a:xfrm>
            <a:off x="381000" y="304801"/>
            <a:ext cx="8382000" cy="1631216"/>
          </a:xfrm>
          <a:prstGeom prst="rect">
            <a:avLst/>
          </a:prstGeom>
        </p:spPr>
        <p:txBody>
          <a:bodyPr wrap="square">
            <a:spAutoFit/>
          </a:bodyPr>
          <a:lstStyle/>
          <a:p>
            <a:pPr algn="just"/>
            <a:r>
              <a:rPr lang="en-US" sz="2500" b="1" dirty="0" smtClean="0">
                <a:latin typeface="Calibri" pitchFamily="34" charset="0"/>
                <a:cs typeface="Calibri" pitchFamily="34" charset="0"/>
              </a:rPr>
              <a:t>(</a:t>
            </a:r>
            <a:r>
              <a:rPr lang="en-US" sz="2500" b="1" dirty="0" smtClean="0">
                <a:latin typeface="Calibri" pitchFamily="34" charset="0"/>
                <a:cs typeface="Calibri" pitchFamily="34" charset="0"/>
              </a:rPr>
              <a:t>3) Effect of an Order of Adjudication :</a:t>
            </a:r>
            <a:r>
              <a:rPr lang="en-US" sz="2500" dirty="0" smtClean="0">
                <a:latin typeface="Calibri" pitchFamily="34" charset="0"/>
                <a:cs typeface="Calibri" pitchFamily="34" charset="0"/>
              </a:rPr>
              <a:t> On making the order of adjudication, the whole of the property of the insolvent shall vest in the court or in a receiver who is appointed by the court and shall become divisible among the creditors.</a:t>
            </a:r>
            <a:endParaRPr lang="en-US" sz="2500" dirty="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264</TotalTime>
  <Words>590</Words>
  <Application>Microsoft Office PowerPoint</Application>
  <PresentationFormat>On-screen Show (4:3)</PresentationFormat>
  <Paragraphs>81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WELCOME Class: B.Com – Part-1  Subject: Financial Accounting Topic: Insolvency Accounts – Concepts, Insolvency Act and Insolvency Procedure</vt:lpstr>
      <vt:lpstr>Slide 2</vt:lpstr>
      <vt:lpstr>Slide 3</vt:lpstr>
      <vt:lpstr>Slide 4</vt:lpstr>
      <vt:lpstr>Slide 5</vt:lpstr>
      <vt:lpstr>Slide 6</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43</cp:revision>
  <dcterms:created xsi:type="dcterms:W3CDTF">2011-08-22T23:02:56Z</dcterms:created>
  <dcterms:modified xsi:type="dcterms:W3CDTF">2020-07-29T10:34:34Z</dcterms:modified>
</cp:coreProperties>
</file>